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660" r:id="rId2"/>
  </p:sldMasterIdLst>
  <p:sldIdLst>
    <p:sldId id="256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69" r:id="rId1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697AEB-2245-46F3-839A-7C8D1FD3227A}" v="941" dt="2021-10-14T20:30:29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8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9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91D1-5F8C-4E4C-985A-2F47D64F6379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BA27-4848-444D-9F34-718BEFC5DB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41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9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6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0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9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8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5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3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0" r:id="rId6"/>
    <p:sldLayoutId id="2147483726" r:id="rId7"/>
    <p:sldLayoutId id="2147483727" r:id="rId8"/>
    <p:sldLayoutId id="2147483728" r:id="rId9"/>
    <p:sldLayoutId id="2147483729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291D1-5F8C-4E4C-985A-2F47D64F6379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0BA27-4848-444D-9F34-718BEFC5DB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2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FC6vLeCKQA&amp;list=PLMzDzf2yBPn4K_4JQ96DO24H_YJGBkjor&amp;index=5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eh22szdnRQ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_mAdJfcEZ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IZlRBuyJOM" TargetMode="External"/><Relationship Id="rId2" Type="http://schemas.openxmlformats.org/officeDocument/2006/relationships/hyperlink" Target="https://www.youtube.com/watch?v=jzJNhEzGls0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Z-Vt0IaZY&amp;list=PLMzDzf2yBPn5sGOQmuzlO8sYIcy3RFTvy&amp;index=1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9kHBXw0_UM&amp;list=PLMzDzf2yBPn5sGOQmuzlO8sYIcy3RFTvy&amp;index=17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kaX2l413p8&amp;list=PLMzDzf2yBPn5sGOQmuzlO8sYIcy3RFTvy&amp;index=21&amp;t=173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N5Jv9s-z80&amp;list=PLMzDzf2yBPn5sGOQmuzlO8sYIcy3RFTvy&amp;index=1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lYVUWvxLYg&amp;list=PLMzDzf2yBPn5sGOQmuzlO8sYIcy3RFTvy&amp;index=15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hkjb5gfH2Y&amp;list=PLMzDzf2yBPn5sGOQmuzlO8sYIcy3RFTvy&amp;index=16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YsGlNpx2YI&amp;list=PLMzDzf2yBPn5sGOQmuzlO8sYIcy3RFTvy&amp;index=2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9B6340-9D54-4548-B87C-24BA7EA53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bstract water pattern with orange and red colours mixing with blue">
            <a:extLst>
              <a:ext uri="{FF2B5EF4-FFF2-40B4-BE49-F238E27FC236}">
                <a16:creationId xmlns:a16="http://schemas.microsoft.com/office/drawing/2014/main" id="{40AD63B7-CE40-400E-8D52-2896B73726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" b="12910"/>
          <a:stretch/>
        </p:blipFill>
        <p:spPr>
          <a:xfrm>
            <a:off x="-50042" y="-39158"/>
            <a:ext cx="7918858" cy="6897158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99031" y="-39157"/>
            <a:ext cx="5592970" cy="6897158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6317" y="1491259"/>
            <a:ext cx="5745051" cy="2993736"/>
          </a:xfrm>
        </p:spPr>
        <p:txBody>
          <a:bodyPr>
            <a:normAutofit/>
          </a:bodyPr>
          <a:lstStyle/>
          <a:p>
            <a:pPr algn="r"/>
            <a:r>
              <a:rPr lang="en-GB">
                <a:cs typeface="Posterama"/>
              </a:rPr>
              <a:t>Year 7 </a:t>
            </a:r>
            <a:br>
              <a:rPr lang="en-GB" dirty="0">
                <a:cs typeface="Posterama"/>
              </a:rPr>
            </a:br>
            <a:r>
              <a:rPr lang="en-GB">
                <a:cs typeface="Posterama"/>
              </a:rPr>
              <a:t>Reinforcement </a:t>
            </a:r>
            <a:r>
              <a:rPr lang="en-GB" dirty="0">
                <a:cs typeface="Posterama"/>
              </a:rPr>
              <a:t>tasks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986A5D-98A9-4D36-A2EE-F6998A75B571}"/>
              </a:ext>
            </a:extLst>
          </p:cNvPr>
          <p:cNvSpPr txBox="1"/>
          <p:nvPr/>
        </p:nvSpPr>
        <p:spPr>
          <a:xfrm>
            <a:off x="871105" y="2784763"/>
            <a:ext cx="7817427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800">
                <a:ea typeface="+mn-lt"/>
                <a:cs typeface="+mn-lt"/>
              </a:rPr>
              <a:t>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FA1DAC-93E5-4061-9E3A-84C702975612}"/>
              </a:ext>
            </a:extLst>
          </p:cNvPr>
          <p:cNvSpPr txBox="1"/>
          <p:nvPr/>
        </p:nvSpPr>
        <p:spPr>
          <a:xfrm>
            <a:off x="516083" y="4767695"/>
            <a:ext cx="1136765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solidFill>
                  <a:srgbClr val="0563C1"/>
                </a:solidFill>
                <a:latin typeface="Calibri"/>
                <a:cs typeface="Segoe UI"/>
                <a:hlinkClick r:id="rId2"/>
              </a:rPr>
              <a:t>https://www.youtube.com/watch?v=lFC6vLeCKQA&amp;list=PLMzDzf2yBPn4K_4JQ96DO24H_YJGBkjor&amp;index=5</a:t>
            </a:r>
            <a:r>
              <a:rPr lang="en-GB" sz="2800" dirty="0">
                <a:latin typeface="Calibri"/>
                <a:cs typeface="Calibri"/>
              </a:rPr>
              <a:t> 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744C78-6231-488A-8B27-D4B0CDE16A2A}"/>
              </a:ext>
            </a:extLst>
          </p:cNvPr>
          <p:cNvSpPr txBox="1"/>
          <p:nvPr/>
        </p:nvSpPr>
        <p:spPr>
          <a:xfrm>
            <a:off x="6949786" y="386195"/>
            <a:ext cx="4466358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/>
              <a:t>Be aware of the way </a:t>
            </a:r>
            <a:r>
              <a:rPr lang="en-GB" sz="3200"/>
              <a:t>music is constructed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17349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8CB3FB-DD01-46B8-82C6-A1E0BADD82F5}"/>
              </a:ext>
            </a:extLst>
          </p:cNvPr>
          <p:cNvSpPr txBox="1"/>
          <p:nvPr/>
        </p:nvSpPr>
        <p:spPr>
          <a:xfrm>
            <a:off x="299605" y="2576945"/>
            <a:ext cx="7817427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800">
                <a:ea typeface="+mn-lt"/>
                <a:cs typeface="+mn-lt"/>
              </a:rPr>
              <a:t>Texture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CA3C5F-AB9D-44A6-9726-D0397D60A39B}"/>
              </a:ext>
            </a:extLst>
          </p:cNvPr>
          <p:cNvSpPr txBox="1"/>
          <p:nvPr/>
        </p:nvSpPr>
        <p:spPr>
          <a:xfrm>
            <a:off x="1096241" y="4810990"/>
            <a:ext cx="844088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solidFill>
                  <a:srgbClr val="0563C1"/>
                </a:solidFill>
                <a:latin typeface="Calibri"/>
                <a:cs typeface="Segoe UI"/>
                <a:hlinkClick r:id="rId2"/>
              </a:rPr>
              <a:t>https://www.youtube.com/watch?v=teh22szdnRQ</a:t>
            </a:r>
            <a:r>
              <a:rPr lang="en-GB" sz="2800" dirty="0">
                <a:latin typeface="Calibri"/>
                <a:cs typeface="Calibri"/>
              </a:rPr>
              <a:t> 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8A6D74-0BE2-4011-855F-FC764374151F}"/>
              </a:ext>
            </a:extLst>
          </p:cNvPr>
          <p:cNvSpPr txBox="1"/>
          <p:nvPr/>
        </p:nvSpPr>
        <p:spPr>
          <a:xfrm>
            <a:off x="6949786" y="386195"/>
            <a:ext cx="4466358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/>
              <a:t>Be aware of the way we </a:t>
            </a:r>
            <a:r>
              <a:rPr lang="en-GB" sz="3200"/>
              <a:t>can use layers 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25289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7C12DC-1F17-4137-B363-5848071A9E6C}"/>
              </a:ext>
            </a:extLst>
          </p:cNvPr>
          <p:cNvSpPr txBox="1"/>
          <p:nvPr/>
        </p:nvSpPr>
        <p:spPr>
          <a:xfrm>
            <a:off x="299605" y="2576945"/>
            <a:ext cx="7817427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800">
                <a:ea typeface="+mn-lt"/>
                <a:cs typeface="+mn-lt"/>
              </a:rPr>
              <a:t>Articulation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85575-9F88-436E-A236-25E2376F9CF3}"/>
              </a:ext>
            </a:extLst>
          </p:cNvPr>
          <p:cNvSpPr txBox="1"/>
          <p:nvPr/>
        </p:nvSpPr>
        <p:spPr>
          <a:xfrm>
            <a:off x="1979468" y="4750377"/>
            <a:ext cx="776547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solidFill>
                  <a:srgbClr val="0563C1"/>
                </a:solidFill>
                <a:latin typeface="Calibri"/>
                <a:cs typeface="Segoe UI"/>
                <a:hlinkClick r:id="rId2"/>
              </a:rPr>
              <a:t>https://www.youtube.com/watch?v=b_mAdJfcEZg</a:t>
            </a:r>
            <a:r>
              <a:rPr lang="en-GB" sz="2800" dirty="0">
                <a:latin typeface="Calibri"/>
                <a:cs typeface="Calibri"/>
              </a:rPr>
              <a:t> 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5FA2B2-1F32-411A-88CC-36BA61CAFEE5}"/>
              </a:ext>
            </a:extLst>
          </p:cNvPr>
          <p:cNvSpPr txBox="1"/>
          <p:nvPr/>
        </p:nvSpPr>
        <p:spPr>
          <a:xfrm>
            <a:off x="6949786" y="386195"/>
            <a:ext cx="4466358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/>
              <a:t>Be aware of the way we </a:t>
            </a:r>
            <a:r>
              <a:rPr lang="en-GB" sz="3200"/>
              <a:t>can vary the way we play a note – the attack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74843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69FE77-916B-48E9-BC73-5665698A01B6}"/>
              </a:ext>
            </a:extLst>
          </p:cNvPr>
          <p:cNvSpPr txBox="1"/>
          <p:nvPr/>
        </p:nvSpPr>
        <p:spPr>
          <a:xfrm>
            <a:off x="299605" y="4291445"/>
            <a:ext cx="9038357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000" dirty="0">
                <a:latin typeface="Calibri"/>
                <a:hlinkClick r:id="rId2"/>
              </a:rPr>
              <a:t>https://www.youtube.com/watch?v=jzJNhEzGls0</a:t>
            </a:r>
            <a:endParaRPr lang="en-GB" sz="3000" dirty="0">
              <a:latin typeface="Calibri"/>
              <a:cs typeface="Calibri"/>
            </a:endParaRPr>
          </a:p>
          <a:p>
            <a:endParaRPr lang="en-GB" sz="3000" dirty="0">
              <a:latin typeface="Calibri"/>
              <a:cs typeface="Calibri"/>
            </a:endParaRPr>
          </a:p>
          <a:p>
            <a:r>
              <a:rPr lang="en-GB" sz="3000" dirty="0">
                <a:latin typeface="Calibri"/>
                <a:ea typeface="+mn-lt"/>
                <a:cs typeface="+mn-lt"/>
                <a:hlinkClick r:id="rId3"/>
              </a:rPr>
              <a:t>https://www.youtube.com/watch?v=6IZlRBuyJOM</a:t>
            </a:r>
          </a:p>
          <a:p>
            <a:endParaRPr lang="en-GB" sz="3000" dirty="0">
              <a:latin typeface="Calibri"/>
              <a:ea typeface="+mn-lt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597F11-A481-4C95-9604-BEAFFE77F90A}"/>
              </a:ext>
            </a:extLst>
          </p:cNvPr>
          <p:cNvSpPr txBox="1"/>
          <p:nvPr/>
        </p:nvSpPr>
        <p:spPr>
          <a:xfrm>
            <a:off x="7512628" y="723900"/>
            <a:ext cx="404206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7200"/>
              <a:t>Rhythm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86D0AC-BA35-44D5-B331-1E32B7BC05D3}"/>
              </a:ext>
            </a:extLst>
          </p:cNvPr>
          <p:cNvSpPr txBox="1"/>
          <p:nvPr/>
        </p:nvSpPr>
        <p:spPr>
          <a:xfrm>
            <a:off x="1364672" y="2351809"/>
            <a:ext cx="9038358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/>
              <a:t>Be aware of how the note lengths are written and how they sound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13016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004826-FC09-4E17-B445-44F5D621BDFA}"/>
              </a:ext>
            </a:extLst>
          </p:cNvPr>
          <p:cNvSpPr txBox="1"/>
          <p:nvPr/>
        </p:nvSpPr>
        <p:spPr>
          <a:xfrm>
            <a:off x="585354" y="2802082"/>
            <a:ext cx="713335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https://www.teoria.com/en/tutorials/reading/01-beats.php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32C2AE-7EE0-48F0-AD5F-3B8C3C5C5242}"/>
              </a:ext>
            </a:extLst>
          </p:cNvPr>
          <p:cNvSpPr txBox="1"/>
          <p:nvPr/>
        </p:nvSpPr>
        <p:spPr>
          <a:xfrm>
            <a:off x="594013" y="169718"/>
            <a:ext cx="1119447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/>
              <a:t>Work through these lessons using the play button top right of the screen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4F6C4B-34BD-4EE2-B7DA-95320F48A93F}"/>
              </a:ext>
            </a:extLst>
          </p:cNvPr>
          <p:cNvSpPr txBox="1"/>
          <p:nvPr/>
        </p:nvSpPr>
        <p:spPr>
          <a:xfrm>
            <a:off x="585355" y="3425536"/>
            <a:ext cx="65272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https://www.teoria.com/en/tutorials/readin/03-values.php</a:t>
            </a:r>
          </a:p>
        </p:txBody>
      </p:sp>
    </p:spTree>
    <p:extLst>
      <p:ext uri="{BB962C8B-B14F-4D97-AF65-F5344CB8AC3E}">
        <p14:creationId xmlns:p14="http://schemas.microsoft.com/office/powerpoint/2010/main" val="1192485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74B26-0F68-4D1F-89FD-AE067773FD1C}"/>
              </a:ext>
            </a:extLst>
          </p:cNvPr>
          <p:cNvSpPr txBox="1"/>
          <p:nvPr/>
        </p:nvSpPr>
        <p:spPr>
          <a:xfrm>
            <a:off x="368878" y="1208809"/>
            <a:ext cx="84495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https://www.liveworksheets.com/qj1660576zf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A26BD-6A75-4265-9451-A7964777F5AE}"/>
              </a:ext>
            </a:extLst>
          </p:cNvPr>
          <p:cNvSpPr txBox="1"/>
          <p:nvPr/>
        </p:nvSpPr>
        <p:spPr>
          <a:xfrm>
            <a:off x="1208809" y="2403763"/>
            <a:ext cx="54275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https://www.liveworksheets.com/jt625837ys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A24301-6755-4071-88F6-6911196E3A5A}"/>
              </a:ext>
            </a:extLst>
          </p:cNvPr>
          <p:cNvSpPr txBox="1"/>
          <p:nvPr/>
        </p:nvSpPr>
        <p:spPr>
          <a:xfrm>
            <a:off x="5832763" y="1711036"/>
            <a:ext cx="59730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https://www.liveworksheets.com/jl2147744xx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F4651B-5AC3-4A88-A2BB-2F6FC38E161E}"/>
              </a:ext>
            </a:extLst>
          </p:cNvPr>
          <p:cNvSpPr txBox="1"/>
          <p:nvPr/>
        </p:nvSpPr>
        <p:spPr>
          <a:xfrm>
            <a:off x="5659582" y="3728605"/>
            <a:ext cx="631074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https://www.liveworksheets.com/bf1678248iu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4CDDC2-390E-4387-B82A-0BAC17BE214A}"/>
              </a:ext>
            </a:extLst>
          </p:cNvPr>
          <p:cNvSpPr txBox="1"/>
          <p:nvPr/>
        </p:nvSpPr>
        <p:spPr>
          <a:xfrm>
            <a:off x="4092286" y="4958195"/>
            <a:ext cx="570460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https://www.liveworksheets.com/jy505425ey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1272D7-EAA0-468C-97A5-06DFE8496DF8}"/>
              </a:ext>
            </a:extLst>
          </p:cNvPr>
          <p:cNvSpPr txBox="1"/>
          <p:nvPr/>
        </p:nvSpPr>
        <p:spPr>
          <a:xfrm>
            <a:off x="594013" y="169718"/>
            <a:ext cx="1119447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/>
              <a:t>Test yourself on the note lengths</a:t>
            </a:r>
          </a:p>
        </p:txBody>
      </p:sp>
    </p:spTree>
    <p:extLst>
      <p:ext uri="{BB962C8B-B14F-4D97-AF65-F5344CB8AC3E}">
        <p14:creationId xmlns:p14="http://schemas.microsoft.com/office/powerpoint/2010/main" val="84272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73B5FE-450C-4331-9045-9BD1D8B17143}"/>
              </a:ext>
            </a:extLst>
          </p:cNvPr>
          <p:cNvSpPr txBox="1"/>
          <p:nvPr/>
        </p:nvSpPr>
        <p:spPr>
          <a:xfrm>
            <a:off x="652206" y="308076"/>
            <a:ext cx="12155630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/>
              <a:t>The elements of Music are the backbone to all music making and discussion</a:t>
            </a:r>
          </a:p>
          <a:p>
            <a:endParaRPr lang="en-GB" sz="4000" dirty="0"/>
          </a:p>
          <a:p>
            <a:r>
              <a:rPr lang="en-GB" sz="4000" u="sng" dirty="0">
                <a:ea typeface="+mn-lt"/>
                <a:cs typeface="+mn-lt"/>
                <a:hlinkClick r:id="rId2"/>
              </a:rPr>
              <a:t>https://www.youtube.com/watch?v=aNZ-Vt0IaZY&amp;list=PLMzDzf2yBPn5sGOQmuzlO8sYIcy3RFTvy&amp;index=10</a:t>
            </a:r>
            <a:endParaRPr lang="en-GB" sz="4000">
              <a:ea typeface="+mn-lt"/>
              <a:cs typeface="+mn-lt"/>
            </a:endParaRPr>
          </a:p>
          <a:p>
            <a:endParaRPr lang="en-GB" sz="4000" u="sng" dirty="0"/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2198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3064931">
            <a:off x="980198" y="3119886"/>
            <a:ext cx="5584703" cy="753036"/>
          </a:xfrm>
          <a:prstGeom prst="rect">
            <a:avLst/>
          </a:prstGeom>
          <a:noFill/>
        </p:spPr>
        <p:txBody>
          <a:bodyPr vert="wordArtVert" wrap="square" lIns="756000" rtlCol="0">
            <a:spAutoFit/>
          </a:bodyPr>
          <a:lstStyle/>
          <a:p>
            <a:r>
              <a:rPr lang="en-GB" sz="400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Sonority</a:t>
            </a:r>
          </a:p>
        </p:txBody>
      </p:sp>
      <p:sp>
        <p:nvSpPr>
          <p:cNvPr id="5" name="TextBox 4"/>
          <p:cNvSpPr txBox="1"/>
          <p:nvPr/>
        </p:nvSpPr>
        <p:spPr>
          <a:xfrm rot="3064931">
            <a:off x="1951556" y="3193893"/>
            <a:ext cx="5584703" cy="675901"/>
          </a:xfrm>
          <a:prstGeom prst="rect">
            <a:avLst/>
          </a:prstGeom>
          <a:noFill/>
        </p:spPr>
        <p:txBody>
          <a:bodyPr vert="wordArtVert" wrap="square" lIns="756000" rtlCol="0">
            <a:spAutoFit/>
          </a:bodyPr>
          <a:lstStyle/>
          <a:p>
            <a:r>
              <a:rPr lang="en-GB" sz="4000">
                <a:ln>
                  <a:solidFill>
                    <a:schemeClr val="accent1"/>
                  </a:solidFill>
                </a:ln>
                <a:solidFill>
                  <a:schemeClr val="bg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Dynamics</a:t>
            </a:r>
          </a:p>
        </p:txBody>
      </p:sp>
      <p:sp>
        <p:nvSpPr>
          <p:cNvPr id="6" name="TextBox 5"/>
          <p:cNvSpPr txBox="1"/>
          <p:nvPr/>
        </p:nvSpPr>
        <p:spPr>
          <a:xfrm rot="3064931">
            <a:off x="2997852" y="2622851"/>
            <a:ext cx="4047743" cy="724402"/>
          </a:xfrm>
          <a:prstGeom prst="rect">
            <a:avLst/>
          </a:prstGeom>
          <a:noFill/>
        </p:spPr>
        <p:txBody>
          <a:bodyPr vert="wordArtVert" wrap="square" lIns="756000" rtlCol="0">
            <a:spAutoFit/>
          </a:bodyPr>
          <a:lstStyle/>
          <a:p>
            <a:r>
              <a:rPr lang="en-GB" sz="3600">
                <a:ln>
                  <a:solidFill>
                    <a:schemeClr val="accent1"/>
                  </a:solidFill>
                </a:ln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Rhythm</a:t>
            </a:r>
          </a:p>
        </p:txBody>
      </p:sp>
      <p:sp>
        <p:nvSpPr>
          <p:cNvPr id="7" name="TextBox 6"/>
          <p:cNvSpPr txBox="1"/>
          <p:nvPr/>
        </p:nvSpPr>
        <p:spPr>
          <a:xfrm rot="3064931">
            <a:off x="3860141" y="2442564"/>
            <a:ext cx="3811333" cy="674811"/>
          </a:xfrm>
          <a:prstGeom prst="rect">
            <a:avLst/>
          </a:prstGeom>
          <a:noFill/>
        </p:spPr>
        <p:txBody>
          <a:bodyPr vert="wordArtVert" wrap="square" lIns="756000" rtlCol="0">
            <a:spAutoFit/>
          </a:bodyPr>
          <a:lstStyle/>
          <a:p>
            <a:r>
              <a:rPr lang="en-GB" sz="4000">
                <a:ln>
                  <a:solidFill>
                    <a:schemeClr val="accent1"/>
                  </a:solidFill>
                </a:ln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Metre</a:t>
            </a:r>
          </a:p>
        </p:txBody>
      </p:sp>
      <p:sp>
        <p:nvSpPr>
          <p:cNvPr id="8" name="TextBox 7"/>
          <p:cNvSpPr txBox="1"/>
          <p:nvPr/>
        </p:nvSpPr>
        <p:spPr>
          <a:xfrm rot="3064931">
            <a:off x="4291115" y="3076721"/>
            <a:ext cx="5407411" cy="705133"/>
          </a:xfrm>
          <a:prstGeom prst="rect">
            <a:avLst/>
          </a:prstGeom>
          <a:noFill/>
        </p:spPr>
        <p:txBody>
          <a:bodyPr vert="wordArtVert" wrap="square" lIns="756000" rtlCol="0">
            <a:spAutoFit/>
          </a:bodyPr>
          <a:lstStyle/>
          <a:p>
            <a:r>
              <a:rPr lang="en-GB" sz="4400">
                <a:ln>
                  <a:solidFill>
                    <a:schemeClr val="accent1"/>
                  </a:solidFill>
                </a:ln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Texture</a:t>
            </a:r>
          </a:p>
        </p:txBody>
      </p:sp>
      <p:sp>
        <p:nvSpPr>
          <p:cNvPr id="9" name="TextBox 8"/>
          <p:cNvSpPr txBox="1"/>
          <p:nvPr/>
        </p:nvSpPr>
        <p:spPr>
          <a:xfrm rot="3064931">
            <a:off x="5030569" y="3138918"/>
            <a:ext cx="5584703" cy="781104"/>
          </a:xfrm>
          <a:prstGeom prst="rect">
            <a:avLst/>
          </a:prstGeom>
          <a:noFill/>
        </p:spPr>
        <p:txBody>
          <a:bodyPr vert="wordArtVert" wrap="square" lIns="756000" rtlCol="0">
            <a:spAutoFit/>
          </a:bodyPr>
          <a:lstStyle/>
          <a:p>
            <a:r>
              <a:rPr lang="en-GB" sz="400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Tonality</a:t>
            </a:r>
          </a:p>
        </p:txBody>
      </p:sp>
      <p:sp>
        <p:nvSpPr>
          <p:cNvPr id="10" name="TextBox 9"/>
          <p:cNvSpPr txBox="1"/>
          <p:nvPr/>
        </p:nvSpPr>
        <p:spPr>
          <a:xfrm rot="3064931">
            <a:off x="135179" y="3442124"/>
            <a:ext cx="6175827" cy="770689"/>
          </a:xfrm>
          <a:prstGeom prst="rect">
            <a:avLst/>
          </a:prstGeom>
          <a:noFill/>
        </p:spPr>
        <p:txBody>
          <a:bodyPr vert="wordArtVert" wrap="square" lIns="756000" rtlCol="0">
            <a:spAutoFit/>
          </a:bodyPr>
          <a:lstStyle/>
          <a:p>
            <a:r>
              <a:rPr lang="en-GB" sz="4000">
                <a:ln>
                  <a:solidFill>
                    <a:schemeClr val="accent1"/>
                  </a:solidFill>
                </a:ln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Structure</a:t>
            </a:r>
          </a:p>
        </p:txBody>
      </p:sp>
      <p:sp>
        <p:nvSpPr>
          <p:cNvPr id="11" name="TextBox 10"/>
          <p:cNvSpPr txBox="1"/>
          <p:nvPr/>
        </p:nvSpPr>
        <p:spPr>
          <a:xfrm rot="3064931">
            <a:off x="6916793" y="2513530"/>
            <a:ext cx="4106927" cy="736422"/>
          </a:xfrm>
          <a:prstGeom prst="rect">
            <a:avLst/>
          </a:prstGeom>
          <a:noFill/>
        </p:spPr>
        <p:txBody>
          <a:bodyPr vert="wordArtVert" wrap="square" lIns="756000" rtlCol="0">
            <a:spAutoFit/>
          </a:bodyPr>
          <a:lstStyle/>
          <a:p>
            <a:r>
              <a:rPr lang="en-GB" sz="4400">
                <a:ln>
                  <a:solidFill>
                    <a:schemeClr val="accent1"/>
                  </a:solidFill>
                </a:ln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Pitch</a:t>
            </a:r>
          </a:p>
        </p:txBody>
      </p:sp>
      <p:sp>
        <p:nvSpPr>
          <p:cNvPr id="12" name="TextBox 11"/>
          <p:cNvSpPr txBox="1"/>
          <p:nvPr/>
        </p:nvSpPr>
        <p:spPr>
          <a:xfrm rot="3064931">
            <a:off x="7613235" y="2346508"/>
            <a:ext cx="3811333" cy="786947"/>
          </a:xfrm>
          <a:prstGeom prst="rect">
            <a:avLst/>
          </a:prstGeom>
          <a:noFill/>
        </p:spPr>
        <p:txBody>
          <a:bodyPr vert="wordArtVert" wrap="square" lIns="756000" rtlCol="0">
            <a:spAutoFit/>
          </a:bodyPr>
          <a:lstStyle/>
          <a:p>
            <a:r>
              <a:rPr lang="en-GB" sz="400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Tempo</a:t>
            </a:r>
          </a:p>
        </p:txBody>
      </p:sp>
      <p:sp>
        <p:nvSpPr>
          <p:cNvPr id="14" name="TextBox 13"/>
          <p:cNvSpPr txBox="1"/>
          <p:nvPr/>
        </p:nvSpPr>
        <p:spPr>
          <a:xfrm rot="18928263">
            <a:off x="1445848" y="766809"/>
            <a:ext cx="2455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rgbClr val="FF3300"/>
                </a:solidFill>
                <a:latin typeface="Adobe Heiti Std R" pitchFamily="34" charset="-128"/>
                <a:ea typeface="Adobe Heiti Std R" pitchFamily="34" charset="-128"/>
              </a:rPr>
              <a:t>Sucking</a:t>
            </a:r>
          </a:p>
        </p:txBody>
      </p:sp>
      <p:sp>
        <p:nvSpPr>
          <p:cNvPr id="15" name="TextBox 14"/>
          <p:cNvSpPr txBox="1"/>
          <p:nvPr/>
        </p:nvSpPr>
        <p:spPr>
          <a:xfrm rot="19034111">
            <a:off x="2349261" y="649262"/>
            <a:ext cx="2455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accent5">
                    <a:lumMod val="60000"/>
                    <a:lumOff val="40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Sweets</a:t>
            </a:r>
          </a:p>
        </p:txBody>
      </p:sp>
      <p:sp>
        <p:nvSpPr>
          <p:cNvPr id="17" name="TextBox 16"/>
          <p:cNvSpPr txBox="1"/>
          <p:nvPr/>
        </p:nvSpPr>
        <p:spPr>
          <a:xfrm rot="18966765">
            <a:off x="3078028" y="665946"/>
            <a:ext cx="2455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bg2">
                    <a:lumMod val="50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during</a:t>
            </a:r>
          </a:p>
        </p:txBody>
      </p:sp>
      <p:sp>
        <p:nvSpPr>
          <p:cNvPr id="18" name="TextBox 17"/>
          <p:cNvSpPr txBox="1"/>
          <p:nvPr/>
        </p:nvSpPr>
        <p:spPr>
          <a:xfrm rot="19095882">
            <a:off x="3862423" y="680646"/>
            <a:ext cx="2455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accent4">
                    <a:lumMod val="7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rehearsals</a:t>
            </a:r>
          </a:p>
        </p:txBody>
      </p:sp>
      <p:sp>
        <p:nvSpPr>
          <p:cNvPr id="19" name="TextBox 18"/>
          <p:cNvSpPr txBox="1"/>
          <p:nvPr/>
        </p:nvSpPr>
        <p:spPr>
          <a:xfrm rot="19191338">
            <a:off x="4780636" y="649968"/>
            <a:ext cx="2455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chemeClr val="accent4">
                    <a:lumMod val="7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makes</a:t>
            </a:r>
          </a:p>
        </p:txBody>
      </p:sp>
      <p:sp>
        <p:nvSpPr>
          <p:cNvPr id="20" name="TextBox 19"/>
          <p:cNvSpPr txBox="1"/>
          <p:nvPr/>
        </p:nvSpPr>
        <p:spPr>
          <a:xfrm rot="19185569">
            <a:off x="5642320" y="650843"/>
            <a:ext cx="2455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rgbClr val="92D050"/>
                </a:solidFill>
                <a:latin typeface="Adobe Heiti Std R" pitchFamily="34" charset="-128"/>
                <a:ea typeface="Adobe Heiti Std R" pitchFamily="34" charset="-128"/>
              </a:rPr>
              <a:t>the</a:t>
            </a:r>
          </a:p>
        </p:txBody>
      </p:sp>
      <p:sp>
        <p:nvSpPr>
          <p:cNvPr id="21" name="TextBox 20"/>
          <p:cNvSpPr txBox="1"/>
          <p:nvPr/>
        </p:nvSpPr>
        <p:spPr>
          <a:xfrm rot="19186404">
            <a:off x="6266657" y="697864"/>
            <a:ext cx="2455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teacher</a:t>
            </a:r>
          </a:p>
        </p:txBody>
      </p:sp>
      <p:sp>
        <p:nvSpPr>
          <p:cNvPr id="22" name="TextBox 21"/>
          <p:cNvSpPr txBox="1"/>
          <p:nvPr/>
        </p:nvSpPr>
        <p:spPr>
          <a:xfrm rot="19160425">
            <a:off x="7678433" y="511569"/>
            <a:ext cx="2455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>
                <a:solidFill>
                  <a:srgbClr val="0070C0"/>
                </a:solidFill>
                <a:latin typeface="Adobe Heiti Std R" pitchFamily="34" charset="-128"/>
                <a:ea typeface="Adobe Heiti Std R" pitchFamily="34" charset="-128"/>
              </a:rPr>
              <a:t>pretty</a:t>
            </a:r>
          </a:p>
        </p:txBody>
      </p:sp>
      <p:sp>
        <p:nvSpPr>
          <p:cNvPr id="23" name="TextBox 22"/>
          <p:cNvSpPr txBox="1"/>
          <p:nvPr/>
        </p:nvSpPr>
        <p:spPr>
          <a:xfrm rot="19116833">
            <a:off x="8404423" y="604872"/>
            <a:ext cx="245547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latin typeface="Adobe Heiti Std R" pitchFamily="34" charset="-128"/>
                <a:ea typeface="Adobe Heiti Std R"/>
              </a:rPr>
              <a:t>tormented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78250" y="1"/>
            <a:ext cx="3995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/>
              <a:t>The Elements of Music</a:t>
            </a:r>
          </a:p>
        </p:txBody>
      </p:sp>
      <p:sp>
        <p:nvSpPr>
          <p:cNvPr id="24" name="Rectangle 23"/>
          <p:cNvSpPr/>
          <p:nvPr/>
        </p:nvSpPr>
        <p:spPr>
          <a:xfrm rot="16200000">
            <a:off x="3006884" y="4971548"/>
            <a:ext cx="461665" cy="28362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vert" wrap="square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Compositional Context</a:t>
            </a:r>
            <a:endParaRPr lang="en-GB" sz="1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F41722-EFB1-42DC-A876-12E242C11305}"/>
              </a:ext>
            </a:extLst>
          </p:cNvPr>
          <p:cNvSpPr txBox="1"/>
          <p:nvPr/>
        </p:nvSpPr>
        <p:spPr>
          <a:xfrm rot="19185569">
            <a:off x="7075664" y="621441"/>
            <a:ext cx="245547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solidFill>
                  <a:srgbClr val="FF33CC"/>
                </a:solidFill>
                <a:latin typeface="Adobe Heiti Std R" pitchFamily="34" charset="-128"/>
                <a:ea typeface="Adobe Heiti Std R"/>
              </a:rPr>
              <a:t>act</a:t>
            </a:r>
            <a:endParaRPr lang="en-GB" sz="3600">
              <a:solidFill>
                <a:srgbClr val="FF33CC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84D594-369F-49CB-BDDD-430E076013E6}"/>
              </a:ext>
            </a:extLst>
          </p:cNvPr>
          <p:cNvSpPr txBox="1"/>
          <p:nvPr/>
        </p:nvSpPr>
        <p:spPr>
          <a:xfrm rot="3064931">
            <a:off x="5554904" y="3422921"/>
            <a:ext cx="6175634" cy="698742"/>
          </a:xfrm>
          <a:prstGeom prst="rect">
            <a:avLst/>
          </a:prstGeom>
          <a:noFill/>
        </p:spPr>
        <p:txBody>
          <a:bodyPr vert="wordArtVert" wrap="square" lIns="756000" tIns="45720" rIns="91440" bIns="45720" rtlCol="0" anchor="t">
            <a:spAutoFit/>
          </a:bodyPr>
          <a:lstStyle/>
          <a:p>
            <a:r>
              <a:rPr lang="en-GB" sz="3000">
                <a:ln>
                  <a:solidFill>
                    <a:srgbClr val="4F81BD"/>
                  </a:solidFill>
                </a:ln>
                <a:solidFill>
                  <a:srgbClr val="FF33CC"/>
                </a:solidFill>
                <a:latin typeface="Aharoni"/>
                <a:cs typeface="Aharoni"/>
              </a:rPr>
              <a:t>Articulation</a:t>
            </a:r>
            <a:endParaRPr lang="en-GB" sz="3000">
              <a:ln>
                <a:solidFill>
                  <a:srgbClr val="4F81BD"/>
                </a:solidFill>
              </a:ln>
              <a:solidFill>
                <a:srgbClr val="FF33C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408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A0BC91-000C-4BA3-A045-87A0D8510E45}"/>
              </a:ext>
            </a:extLst>
          </p:cNvPr>
          <p:cNvSpPr txBox="1"/>
          <p:nvPr/>
        </p:nvSpPr>
        <p:spPr>
          <a:xfrm>
            <a:off x="299605" y="2576945"/>
            <a:ext cx="7817427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800">
                <a:ea typeface="+mn-lt"/>
                <a:cs typeface="+mn-lt"/>
              </a:rPr>
              <a:t>Dynamics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C8155D-C6AD-48D2-B279-63F0B885FA45}"/>
              </a:ext>
            </a:extLst>
          </p:cNvPr>
          <p:cNvSpPr txBox="1"/>
          <p:nvPr/>
        </p:nvSpPr>
        <p:spPr>
          <a:xfrm>
            <a:off x="585355" y="4603172"/>
            <a:ext cx="10752858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solidFill>
                  <a:srgbClr val="0563C1"/>
                </a:solidFill>
                <a:latin typeface="Calibri"/>
                <a:cs typeface="Segoe UI"/>
                <a:hlinkClick r:id="rId2"/>
              </a:rPr>
              <a:t>https://www.youtube.com/watch?v=99kHBXw0_UM&amp;list=PLMzDzf2yBPn5sGOQmuzlO8sYIcy3RFTvy&amp;index=17</a:t>
            </a:r>
            <a:r>
              <a:rPr lang="en-GB" sz="2800" dirty="0">
                <a:latin typeface="Calibri"/>
                <a:cs typeface="Calibri"/>
              </a:rPr>
              <a:t> </a:t>
            </a:r>
          </a:p>
          <a:p>
            <a:endParaRPr lang="en-GB" sz="2800" dirty="0"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97EAB6-02A7-4549-9D91-BA661379A37C}"/>
              </a:ext>
            </a:extLst>
          </p:cNvPr>
          <p:cNvSpPr txBox="1"/>
          <p:nvPr/>
        </p:nvSpPr>
        <p:spPr>
          <a:xfrm>
            <a:off x="6949786" y="386195"/>
            <a:ext cx="4466358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/>
              <a:t>Be aware of the way we </a:t>
            </a:r>
            <a:r>
              <a:rPr lang="en-GB" sz="3200"/>
              <a:t>can use volume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1789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8A6653-46CF-4965-9ACA-1BDB75249AC7}"/>
              </a:ext>
            </a:extLst>
          </p:cNvPr>
          <p:cNvSpPr txBox="1"/>
          <p:nvPr/>
        </p:nvSpPr>
        <p:spPr>
          <a:xfrm>
            <a:off x="299605" y="2576945"/>
            <a:ext cx="7817427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800">
                <a:ea typeface="+mn-lt"/>
                <a:cs typeface="+mn-lt"/>
              </a:rPr>
              <a:t>Pulse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22A54F-FBF7-4B9A-8712-76ED05A9E300}"/>
              </a:ext>
            </a:extLst>
          </p:cNvPr>
          <p:cNvSpPr txBox="1"/>
          <p:nvPr/>
        </p:nvSpPr>
        <p:spPr>
          <a:xfrm>
            <a:off x="1633105" y="4733059"/>
            <a:ext cx="1023331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solidFill>
                  <a:srgbClr val="0563C1"/>
                </a:solidFill>
                <a:latin typeface="Calibri"/>
                <a:cs typeface="Segoe UI"/>
                <a:hlinkClick r:id="rId2"/>
              </a:rPr>
              <a:t>https://www.youtube.com/watch?v=0kaX2l413p8&amp;list=PLMzDzf2yBPn5sGOQmuzlO8sYIcy3RFTvy&amp;index=21&amp;t=173s</a:t>
            </a:r>
            <a:r>
              <a:rPr lang="en-GB" sz="2800" dirty="0">
                <a:latin typeface="Calibri"/>
                <a:cs typeface="Calibri"/>
              </a:rPr>
              <a:t> 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8EF0A2-5CCB-4F6B-8C4B-18E5E68322E3}"/>
              </a:ext>
            </a:extLst>
          </p:cNvPr>
          <p:cNvSpPr txBox="1"/>
          <p:nvPr/>
        </p:nvSpPr>
        <p:spPr>
          <a:xfrm>
            <a:off x="6949786" y="386195"/>
            <a:ext cx="4466358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/>
              <a:t>Be aware of the importance of establishing the pulse </a:t>
            </a:r>
            <a:r>
              <a:rPr lang="en-GB" sz="3200"/>
              <a:t>of a piece of music </a:t>
            </a:r>
          </a:p>
        </p:txBody>
      </p:sp>
    </p:spTree>
    <p:extLst>
      <p:ext uri="{BB962C8B-B14F-4D97-AF65-F5344CB8AC3E}">
        <p14:creationId xmlns:p14="http://schemas.microsoft.com/office/powerpoint/2010/main" val="175678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A2269F-8945-4A7F-8FDF-912C32A8E990}"/>
              </a:ext>
            </a:extLst>
          </p:cNvPr>
          <p:cNvSpPr txBox="1"/>
          <p:nvPr/>
        </p:nvSpPr>
        <p:spPr>
          <a:xfrm>
            <a:off x="299605" y="2576945"/>
            <a:ext cx="7817427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800">
                <a:ea typeface="+mn-lt"/>
                <a:cs typeface="+mn-lt"/>
              </a:rPr>
              <a:t>Tempo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F92A39-2D09-4656-8C9E-1DEEC32995BE}"/>
              </a:ext>
            </a:extLst>
          </p:cNvPr>
          <p:cNvSpPr txBox="1"/>
          <p:nvPr/>
        </p:nvSpPr>
        <p:spPr>
          <a:xfrm>
            <a:off x="169719" y="4629150"/>
            <a:ext cx="9765722" cy="11233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solidFill>
                  <a:srgbClr val="0563C1"/>
                </a:solidFill>
                <a:latin typeface="Calibri"/>
                <a:cs typeface="Segoe UI"/>
                <a:hlinkClick r:id="rId2"/>
              </a:rPr>
              <a:t>https://www.youtube.com/watch?v=iN5Jv9s-z80&amp;list=PLMzDzf2yBPn5sGOQmuzlO8sYIcy3RFTvy&amp;index=14</a:t>
            </a:r>
            <a:r>
              <a:rPr lang="en-GB" sz="2800" dirty="0">
                <a:latin typeface="Calibri"/>
                <a:cs typeface="Calibri"/>
              </a:rPr>
              <a:t> </a:t>
            </a:r>
          </a:p>
          <a:p>
            <a:endParaRPr lang="en-GB" sz="1100" dirty="0">
              <a:latin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C03345-9401-4B7F-9CF5-CAA412864BB9}"/>
              </a:ext>
            </a:extLst>
          </p:cNvPr>
          <p:cNvSpPr txBox="1"/>
          <p:nvPr/>
        </p:nvSpPr>
        <p:spPr>
          <a:xfrm>
            <a:off x="6949786" y="386195"/>
            <a:ext cx="4466358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/>
              <a:t>Be aware of the way we </a:t>
            </a:r>
            <a:r>
              <a:rPr lang="en-GB" sz="3200"/>
              <a:t>can use speed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894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58001A-4D6A-4503-8F6C-D994B42A72B2}"/>
              </a:ext>
            </a:extLst>
          </p:cNvPr>
          <p:cNvSpPr txBox="1"/>
          <p:nvPr/>
        </p:nvSpPr>
        <p:spPr>
          <a:xfrm>
            <a:off x="299605" y="2576945"/>
            <a:ext cx="7817427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800">
                <a:ea typeface="+mn-lt"/>
                <a:cs typeface="+mn-lt"/>
              </a:rPr>
              <a:t>Tonality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06B5E3-DB84-401E-836F-3A20AEAF9087}"/>
              </a:ext>
            </a:extLst>
          </p:cNvPr>
          <p:cNvSpPr txBox="1"/>
          <p:nvPr/>
        </p:nvSpPr>
        <p:spPr>
          <a:xfrm>
            <a:off x="1052946" y="4629150"/>
            <a:ext cx="10943358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solidFill>
                  <a:srgbClr val="0563C1"/>
                </a:solidFill>
                <a:latin typeface="Calibri"/>
                <a:cs typeface="Segoe UI"/>
                <a:hlinkClick r:id="rId2"/>
              </a:rPr>
              <a:t>https://www.youtube.com/watch?v=8lYVUWvxLYg&amp;list=PLMzDzf2yBPn5sGOQmuzlO8sYIcy3RFTvy&amp;index=15</a:t>
            </a:r>
            <a:r>
              <a:rPr lang="en-GB" sz="2800" dirty="0">
                <a:latin typeface="Calibri"/>
                <a:cs typeface="Calibri"/>
              </a:rPr>
              <a:t> </a:t>
            </a:r>
            <a:endParaRPr lang="en-GB" sz="2800">
              <a:latin typeface="Avenir Next LT Pro"/>
              <a:cs typeface="Calibri"/>
            </a:endParaRPr>
          </a:p>
          <a:p>
            <a:endParaRPr lang="en-GB" sz="1100" dirty="0">
              <a:latin typeface="Calibri"/>
              <a:cs typeface="Calibri"/>
            </a:endParaRPr>
          </a:p>
          <a:p>
            <a:endParaRPr lang="en-GB" sz="1100" dirty="0">
              <a:latin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E5939A-8E84-4437-A074-A3CF32E49A92}"/>
              </a:ext>
            </a:extLst>
          </p:cNvPr>
          <p:cNvSpPr txBox="1"/>
          <p:nvPr/>
        </p:nvSpPr>
        <p:spPr>
          <a:xfrm>
            <a:off x="6949786" y="386195"/>
            <a:ext cx="4466358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/>
              <a:t>Be aware of the way we </a:t>
            </a:r>
            <a:r>
              <a:rPr lang="en-GB" sz="3200"/>
              <a:t>can use tonality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0120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0A5713-B708-49E6-A980-C063FA56CF25}"/>
              </a:ext>
            </a:extLst>
          </p:cNvPr>
          <p:cNvSpPr txBox="1"/>
          <p:nvPr/>
        </p:nvSpPr>
        <p:spPr>
          <a:xfrm>
            <a:off x="299605" y="2576945"/>
            <a:ext cx="7817427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800">
                <a:ea typeface="+mn-lt"/>
                <a:cs typeface="+mn-lt"/>
              </a:rPr>
              <a:t>Pitch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FDE7E3-69AB-4D39-B320-0B904AFD9CFC}"/>
              </a:ext>
            </a:extLst>
          </p:cNvPr>
          <p:cNvSpPr txBox="1"/>
          <p:nvPr/>
        </p:nvSpPr>
        <p:spPr>
          <a:xfrm>
            <a:off x="161059" y="4854287"/>
            <a:ext cx="10553699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solidFill>
                  <a:srgbClr val="0563C1"/>
                </a:solidFill>
                <a:latin typeface="Calibri"/>
                <a:cs typeface="Segoe UI"/>
                <a:hlinkClick r:id="rId2"/>
              </a:rPr>
              <a:t>https://www.youtube.com/watch?v=5hkjb5gfH2Y&amp;list=PLMzDzf2yBPn5sGOQmuzlO8sYIcy3RFTvy&amp;index=16</a:t>
            </a:r>
            <a:r>
              <a:rPr lang="en-GB" sz="2800" dirty="0">
                <a:latin typeface="Calibri"/>
                <a:cs typeface="Calibri"/>
              </a:rPr>
              <a:t> 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FA2C2E-80EB-41EF-91F0-907B8F0843D2}"/>
              </a:ext>
            </a:extLst>
          </p:cNvPr>
          <p:cNvSpPr txBox="1"/>
          <p:nvPr/>
        </p:nvSpPr>
        <p:spPr>
          <a:xfrm>
            <a:off x="4204854" y="195695"/>
            <a:ext cx="7904017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/>
              <a:t>Pitch can be used either horizontally – as in 1 note after another to create a tune or it </a:t>
            </a:r>
            <a:r>
              <a:rPr lang="en-GB" sz="3200"/>
              <a:t>can be used vertically as in a few notes are played together at the same time to make chords</a:t>
            </a:r>
          </a:p>
        </p:txBody>
      </p:sp>
    </p:spTree>
    <p:extLst>
      <p:ext uri="{BB962C8B-B14F-4D97-AF65-F5344CB8AC3E}">
        <p14:creationId xmlns:p14="http://schemas.microsoft.com/office/powerpoint/2010/main" val="367720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F553B9-8189-4166-A1DA-B4F398378AA2}"/>
              </a:ext>
            </a:extLst>
          </p:cNvPr>
          <p:cNvSpPr txBox="1"/>
          <p:nvPr/>
        </p:nvSpPr>
        <p:spPr>
          <a:xfrm>
            <a:off x="299605" y="2576945"/>
            <a:ext cx="7817427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800">
                <a:ea typeface="+mn-lt"/>
                <a:cs typeface="+mn-lt"/>
              </a:rPr>
              <a:t>Rhythm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2EB82A-2BB1-4919-AE2F-E27A5EAEA859}"/>
              </a:ext>
            </a:extLst>
          </p:cNvPr>
          <p:cNvSpPr txBox="1"/>
          <p:nvPr/>
        </p:nvSpPr>
        <p:spPr>
          <a:xfrm>
            <a:off x="1771651" y="4767695"/>
            <a:ext cx="10086108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solidFill>
                  <a:srgbClr val="0563C1"/>
                </a:solidFill>
                <a:latin typeface="Calibri"/>
                <a:cs typeface="Segoe UI"/>
                <a:hlinkClick r:id="rId2"/>
              </a:rPr>
              <a:t>https://www.youtube.com/watch?v=RYsGlNpx2YI&amp;list=PLMzDzf2</a:t>
            </a:r>
            <a:r>
              <a:rPr lang="en-GB" sz="2400" dirty="0">
                <a:solidFill>
                  <a:srgbClr val="0563C1"/>
                </a:solidFill>
                <a:latin typeface="Calibri"/>
                <a:cs typeface="Segoe UI"/>
                <a:hlinkClick r:id="rId2"/>
              </a:rPr>
              <a:t>yBPn5sGOQmuzlO8sYIcy3RFTvy&amp;index=22</a:t>
            </a:r>
            <a:r>
              <a:rPr lang="en-GB" sz="2400" dirty="0">
                <a:latin typeface="Calibri"/>
                <a:cs typeface="Calibri"/>
              </a:rPr>
              <a:t> </a:t>
            </a:r>
            <a:endParaRPr lang="en-GB" sz="4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0FC01-DDD4-4505-AD73-EEF5E3279831}"/>
              </a:ext>
            </a:extLst>
          </p:cNvPr>
          <p:cNvSpPr txBox="1"/>
          <p:nvPr/>
        </p:nvSpPr>
        <p:spPr>
          <a:xfrm>
            <a:off x="6949786" y="386195"/>
            <a:ext cx="4466358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/>
              <a:t>Be aware of the different note lengths </a:t>
            </a:r>
            <a:r>
              <a:rPr lang="en-GB" sz="3200"/>
              <a:t>that put together make a rhythmic pattern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16290586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RegularSeedRightStep">
      <a:dk1>
        <a:srgbClr val="000000"/>
      </a:dk1>
      <a:lt1>
        <a:srgbClr val="FFFFFF"/>
      </a:lt1>
      <a:dk2>
        <a:srgbClr val="412F24"/>
      </a:dk2>
      <a:lt2>
        <a:srgbClr val="E2E8E8"/>
      </a:lt2>
      <a:accent1>
        <a:srgbClr val="E72931"/>
      </a:accent1>
      <a:accent2>
        <a:srgbClr val="D55E17"/>
      </a:accent2>
      <a:accent3>
        <a:srgbClr val="C1A022"/>
      </a:accent3>
      <a:accent4>
        <a:srgbClr val="8FB013"/>
      </a:accent4>
      <a:accent5>
        <a:srgbClr val="59B721"/>
      </a:accent5>
      <a:accent6>
        <a:srgbClr val="15BE1C"/>
      </a:accent6>
      <a:hlink>
        <a:srgbClr val="30918D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537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Adobe Heiti Std R</vt:lpstr>
      <vt:lpstr>Aharoni</vt:lpstr>
      <vt:lpstr>Arial</vt:lpstr>
      <vt:lpstr>Avenir Next LT Pro</vt:lpstr>
      <vt:lpstr>Calibri</vt:lpstr>
      <vt:lpstr>Posterama</vt:lpstr>
      <vt:lpstr>Segoe UI</vt:lpstr>
      <vt:lpstr>Segoe UI Semilight</vt:lpstr>
      <vt:lpstr>Times New Roman</vt:lpstr>
      <vt:lpstr>SplashVTI</vt:lpstr>
      <vt:lpstr>Office Theme</vt:lpstr>
      <vt:lpstr>Year 7  Reinforcement tasks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Tiernan-Powell F (Mrs) (Assistant Headteacher)</dc:creator>
  <cp:lastModifiedBy>Tiernan-Powell F (Mrs) (Assistant Headteacher)</cp:lastModifiedBy>
  <cp:revision>149</cp:revision>
  <dcterms:created xsi:type="dcterms:W3CDTF">2021-10-14T19:07:52Z</dcterms:created>
  <dcterms:modified xsi:type="dcterms:W3CDTF">2021-10-20T20:17:16Z</dcterms:modified>
</cp:coreProperties>
</file>